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309" r:id="rId3"/>
    <p:sldId id="305" r:id="rId4"/>
    <p:sldId id="306" r:id="rId5"/>
    <p:sldId id="331" r:id="rId6"/>
    <p:sldId id="324" r:id="rId7"/>
    <p:sldId id="325" r:id="rId8"/>
    <p:sldId id="326" r:id="rId9"/>
    <p:sldId id="327" r:id="rId10"/>
    <p:sldId id="328" r:id="rId11"/>
    <p:sldId id="311" r:id="rId12"/>
    <p:sldId id="312" r:id="rId13"/>
    <p:sldId id="308" r:id="rId14"/>
    <p:sldId id="332" r:id="rId15"/>
    <p:sldId id="313" r:id="rId16"/>
    <p:sldId id="314" r:id="rId17"/>
    <p:sldId id="315" r:id="rId18"/>
    <p:sldId id="316" r:id="rId19"/>
    <p:sldId id="317" r:id="rId20"/>
    <p:sldId id="318" r:id="rId21"/>
    <p:sldId id="330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ith" initials="h" lastIdx="0" clrIdx="0">
    <p:extLst>
      <p:ext uri="{19B8F6BF-5375-455C-9EA6-DF929625EA0E}">
        <p15:presenceInfo xmlns:p15="http://schemas.microsoft.com/office/powerpoint/2012/main" userId="hari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F4E9E-54C0-44CC-AC2C-2BC41A94CC4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EABA3-58B4-4799-B45B-5C69145EA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5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F2D-B068-4F83-BA90-E190E440A9CA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6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1570-F7AD-48E2-B930-0A9F4DF97C40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584C-1668-406C-9906-6F76CDD7FD38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971-1B4E-4F2E-8F32-E021FFD1CE29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F428-61AD-4E5E-8638-A7C5299D9787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7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7C01-CEED-421B-B47C-66F83EC259E7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D9BF-10F4-4ACE-BE08-ECC0F09195EE}" type="datetime1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6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5EB2-C89D-4F98-B409-7FC0873EA81C}" type="datetime1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E8B1-D579-4CB0-A0B6-A188FD44A68C}" type="datetime1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7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7F82-D732-48A4-9817-2D525456D789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4871-0CDC-4027-AD7A-3D5F9391093A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7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0860-7F56-4DAF-B891-3E82A429ABFA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CEC5-4AF1-4231-8679-6B610D32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7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9.png"/><Relationship Id="rId7" Type="http://schemas.openxmlformats.org/officeDocument/2006/relationships/image" Target="../media/image220.png"/><Relationship Id="rId12" Type="http://schemas.openxmlformats.org/officeDocument/2006/relationships/image" Target="../media/image54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3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3" Type="http://schemas.openxmlformats.org/officeDocument/2006/relationships/image" Target="../media/image330.png"/><Relationship Id="rId7" Type="http://schemas.openxmlformats.org/officeDocument/2006/relationships/image" Target="../media/image370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3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4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7" Type="http://schemas.openxmlformats.org/officeDocument/2006/relationships/image" Target="../media/image46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0.png"/><Relationship Id="rId5" Type="http://schemas.openxmlformats.org/officeDocument/2006/relationships/image" Target="../media/image440.png"/><Relationship Id="rId4" Type="http://schemas.openxmlformats.org/officeDocument/2006/relationships/image" Target="../media/image4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3" Type="http://schemas.openxmlformats.org/officeDocument/2006/relationships/image" Target="../media/image490.png"/><Relationship Id="rId7" Type="http://schemas.openxmlformats.org/officeDocument/2006/relationships/image" Target="../media/image53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0.png"/><Relationship Id="rId11" Type="http://schemas.openxmlformats.org/officeDocument/2006/relationships/image" Target="../media/image560.png"/><Relationship Id="rId5" Type="http://schemas.openxmlformats.org/officeDocument/2006/relationships/image" Target="../media/image510.png"/><Relationship Id="rId10" Type="http://schemas.openxmlformats.org/officeDocument/2006/relationships/image" Target="../media/image550.png"/><Relationship Id="rId4" Type="http://schemas.openxmlformats.org/officeDocument/2006/relationships/image" Target="../media/image500.png"/><Relationship Id="rId9" Type="http://schemas.openxmlformats.org/officeDocument/2006/relationships/image" Target="../media/image5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0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30.png"/><Relationship Id="rId4" Type="http://schemas.openxmlformats.org/officeDocument/2006/relationships/image" Target="../media/image6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0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4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28.png"/><Relationship Id="rId7" Type="http://schemas.openxmlformats.org/officeDocument/2006/relationships/image" Target="../media/image220.png"/><Relationship Id="rId12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0.png"/><Relationship Id="rId11" Type="http://schemas.openxmlformats.org/officeDocument/2006/relationships/image" Target="../media/image26.png"/><Relationship Id="rId5" Type="http://schemas.openxmlformats.org/officeDocument/2006/relationships/image" Target="../media/image200.png"/><Relationship Id="rId10" Type="http://schemas.openxmlformats.org/officeDocument/2006/relationships/image" Target="../media/image25.png"/><Relationship Id="rId9" Type="http://schemas.openxmlformats.org/officeDocument/2006/relationships/image" Target="../media/image2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5" Type="http://schemas.openxmlformats.org/officeDocument/2006/relationships/image" Target="../media/image27.png"/><Relationship Id="rId10" Type="http://schemas.openxmlformats.org/officeDocument/2006/relationships/image" Target="../media/image220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2526" y="1207739"/>
            <a:ext cx="5982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Controllers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III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09057" y="4936206"/>
            <a:ext cx="5349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Alaa Kareem Mohammed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8961" y="134744"/>
            <a:ext cx="1746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036194" y="1055203"/>
            <a:ext cx="6181964" cy="1542444"/>
            <a:chOff x="4958845" y="1870862"/>
            <a:chExt cx="6181964" cy="1542444"/>
          </a:xfrm>
        </p:grpSpPr>
        <p:sp>
          <p:nvSpPr>
            <p:cNvPr id="6" name="Rectangle 5"/>
            <p:cNvSpPr/>
            <p:nvPr/>
          </p:nvSpPr>
          <p:spPr>
            <a:xfrm>
              <a:off x="6786816" y="2202191"/>
              <a:ext cx="1038948" cy="3965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34"/>
                <p:cNvSpPr txBox="1"/>
                <p:nvPr/>
              </p:nvSpPr>
              <p:spPr>
                <a:xfrm>
                  <a:off x="10166330" y="1870862"/>
                  <a:ext cx="9744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66330" y="1870862"/>
                  <a:ext cx="974479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40"/>
            <p:cNvSpPr txBox="1"/>
            <p:nvPr/>
          </p:nvSpPr>
          <p:spPr>
            <a:xfrm>
              <a:off x="5681458" y="2026272"/>
              <a:ext cx="361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694791" y="2048303"/>
              <a:ext cx="820927" cy="6960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61"/>
                <p:cNvSpPr txBox="1"/>
                <p:nvPr/>
              </p:nvSpPr>
              <p:spPr>
                <a:xfrm>
                  <a:off x="8552351" y="2024995"/>
                  <a:ext cx="995736" cy="617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2351" y="2024995"/>
                  <a:ext cx="995736" cy="61734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/>
            <p:nvPr/>
          </p:nvCxnSpPr>
          <p:spPr>
            <a:xfrm flipV="1">
              <a:off x="7811957" y="2369447"/>
              <a:ext cx="8471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5823042" y="2104130"/>
              <a:ext cx="716458" cy="669096"/>
              <a:chOff x="614168" y="618210"/>
              <a:chExt cx="379095" cy="29541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646754" y="618210"/>
                <a:ext cx="313922" cy="29541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52"/>
                  <p:cNvSpPr txBox="1"/>
                  <p:nvPr/>
                </p:nvSpPr>
                <p:spPr>
                  <a:xfrm>
                    <a:off x="614168" y="640017"/>
                    <a:ext cx="379095" cy="221749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1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1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11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2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4168" y="640017"/>
                    <a:ext cx="379095" cy="22174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41026" t="-115854" r="-85470" b="-1609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Rectangle 12"/>
            <p:cNvSpPr/>
            <p:nvPr/>
          </p:nvSpPr>
          <p:spPr>
            <a:xfrm>
              <a:off x="5884627" y="266641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5167880" y="2438678"/>
              <a:ext cx="7167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4"/>
                <p:cNvSpPr txBox="1"/>
                <p:nvPr/>
              </p:nvSpPr>
              <p:spPr>
                <a:xfrm>
                  <a:off x="6856865" y="2240194"/>
                  <a:ext cx="81279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𝐺𝑐</m:t>
                        </m:r>
                        <m:r>
                          <a:rPr lang="en-US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6865" y="2240194"/>
                  <a:ext cx="812792" cy="276999"/>
                </a:xfrm>
                <a:prstGeom prst="rect">
                  <a:avLst/>
                </a:prstGeom>
                <a:blipFill>
                  <a:blip r:embed="rId8"/>
                  <a:stretch>
                    <a:fillRect t="-2222" b="-3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4958845" y="2003244"/>
                  <a:ext cx="4638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lang="en-US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sp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8845" y="2003244"/>
                  <a:ext cx="46384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2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 flipH="1">
              <a:off x="6173508" y="3370642"/>
              <a:ext cx="380869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951932" y="2369447"/>
              <a:ext cx="0" cy="10182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 flipV="1">
              <a:off x="5866871" y="3093266"/>
              <a:ext cx="640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6477913" y="2404649"/>
              <a:ext cx="3059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9548087" y="2369447"/>
              <a:ext cx="9331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2114" y="395110"/>
                <a:ext cx="5506627" cy="1289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 the closed loop in Figure beside. A unit step change occurs in set point.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𝑜𝑓𝑓𝑠𝑒𝑡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𝑓𝑜𝑙𝑙𝑤𝑖𝑛𝑔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𝑐𝑎𝑠𝑒𝑠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14" y="395110"/>
                <a:ext cx="5506627" cy="1289071"/>
              </a:xfrm>
              <a:prstGeom prst="rect">
                <a:avLst/>
              </a:prstGeom>
              <a:blipFill>
                <a:blip r:embed="rId10"/>
                <a:stretch>
                  <a:fillRect l="-997" b="-7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-107542" y="1661768"/>
                <a:ext cx="4995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𝑐𝑜𝑛𝑡𝑟𝑜𝑙𝑙𝑒𝑟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𝑝𝑟𝑜𝑝𝑜𝑟𝑡𝑖𝑜𝑛𝑎𝑙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7542" y="1661768"/>
                <a:ext cx="4995080" cy="369332"/>
              </a:xfrm>
              <a:prstGeom prst="rect">
                <a:avLst/>
              </a:prstGeom>
              <a:blipFill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34598" y="2141684"/>
                <a:ext cx="65254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b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.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𝑇h𝑒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𝑐𝑜𝑛𝑡𝑟𝑜𝑙𝑙𝑒𝑟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𝑃𝑟𝑜𝑝𝑜𝑟𝑡𝑖𝑜𝑛𝑎𝑙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𝐼𝑛𝑡𝑒𝑔𝑟𝑎𝑙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8" y="2141684"/>
                <a:ext cx="6525456" cy="369332"/>
              </a:xfrm>
              <a:prstGeom prst="rect">
                <a:avLst/>
              </a:prstGeom>
              <a:blipFill>
                <a:blip r:embed="rId12"/>
                <a:stretch>
                  <a:fillRect l="-74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351" y="2677716"/>
                <a:ext cx="65254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.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𝑇h𝑒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𝑐𝑜𝑛𝑡𝑟𝑜𝑙𝑙𝑒𝑟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𝑃𝑟𝑜𝑝𝑜𝑟𝑡𝑖𝑜𝑛𝑎𝑙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𝐼𝑛𝑡𝑒𝑔𝑟𝑎𝑙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1" y="2677716"/>
                <a:ext cx="6525456" cy="369332"/>
              </a:xfrm>
              <a:prstGeom prst="rect">
                <a:avLst/>
              </a:prstGeom>
              <a:blipFill>
                <a:blip r:embed="rId13"/>
                <a:stretch>
                  <a:fillRect l="-74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526" y="3186490"/>
                <a:ext cx="65254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.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𝑇h𝑒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𝑐𝑜𝑛𝑡𝑟𝑜𝑙𝑙𝑒𝑟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𝑃𝑟𝑜𝑝𝑜𝑟𝑡𝑖𝑜𝑛𝑎𝑙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𝐼𝑛𝑡𝑒𝑔𝑟𝑎𝑙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26" y="3186490"/>
                <a:ext cx="6525456" cy="369332"/>
              </a:xfrm>
              <a:prstGeom prst="rect">
                <a:avLst/>
              </a:prstGeom>
              <a:blipFill>
                <a:blip r:embed="rId14"/>
                <a:stretch>
                  <a:fillRect l="-74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62559"/>
              </p:ext>
            </p:extLst>
          </p:nvPr>
        </p:nvGraphicFramePr>
        <p:xfrm>
          <a:off x="2238577" y="3693664"/>
          <a:ext cx="7888060" cy="2583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445">
                  <a:extLst>
                    <a:ext uri="{9D8B030D-6E8A-4147-A177-3AD203B41FA5}">
                      <a16:colId xmlns:a16="http://schemas.microsoft.com/office/drawing/2014/main" val="2002256817"/>
                    </a:ext>
                  </a:extLst>
                </a:gridCol>
                <a:gridCol w="2254337">
                  <a:extLst>
                    <a:ext uri="{9D8B030D-6E8A-4147-A177-3AD203B41FA5}">
                      <a16:colId xmlns:a16="http://schemas.microsoft.com/office/drawing/2014/main" val="2669259376"/>
                    </a:ext>
                  </a:extLst>
                </a:gridCol>
                <a:gridCol w="913577">
                  <a:extLst>
                    <a:ext uri="{9D8B030D-6E8A-4147-A177-3AD203B41FA5}">
                      <a16:colId xmlns:a16="http://schemas.microsoft.com/office/drawing/2014/main" val="233551625"/>
                    </a:ext>
                  </a:extLst>
                </a:gridCol>
                <a:gridCol w="837445">
                  <a:extLst>
                    <a:ext uri="{9D8B030D-6E8A-4147-A177-3AD203B41FA5}">
                      <a16:colId xmlns:a16="http://schemas.microsoft.com/office/drawing/2014/main" val="3539894169"/>
                    </a:ext>
                  </a:extLst>
                </a:gridCol>
                <a:gridCol w="609051">
                  <a:extLst>
                    <a:ext uri="{9D8B030D-6E8A-4147-A177-3AD203B41FA5}">
                      <a16:colId xmlns:a16="http://schemas.microsoft.com/office/drawing/2014/main" val="699061773"/>
                    </a:ext>
                  </a:extLst>
                </a:gridCol>
                <a:gridCol w="837445">
                  <a:extLst>
                    <a:ext uri="{9D8B030D-6E8A-4147-A177-3AD203B41FA5}">
                      <a16:colId xmlns:a16="http://schemas.microsoft.com/office/drawing/2014/main" val="287841839"/>
                    </a:ext>
                  </a:extLst>
                </a:gridCol>
                <a:gridCol w="761315">
                  <a:extLst>
                    <a:ext uri="{9D8B030D-6E8A-4147-A177-3AD203B41FA5}">
                      <a16:colId xmlns:a16="http://schemas.microsoft.com/office/drawing/2014/main" val="1035011707"/>
                    </a:ext>
                  </a:extLst>
                </a:gridCol>
                <a:gridCol w="837445">
                  <a:extLst>
                    <a:ext uri="{9D8B030D-6E8A-4147-A177-3AD203B41FA5}">
                      <a16:colId xmlns:a16="http://schemas.microsoft.com/office/drawing/2014/main" val="3216566536"/>
                    </a:ext>
                  </a:extLst>
                </a:gridCol>
              </a:tblGrid>
              <a:tr h="28663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Controller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symbol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Parameters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offset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 or τ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δ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7768076"/>
                  </a:ext>
                </a:extLst>
              </a:tr>
              <a:tr h="225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372271"/>
                  </a:ext>
                </a:extLst>
              </a:tr>
              <a:tr h="517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Proportional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0068860"/>
                  </a:ext>
                </a:extLst>
              </a:tr>
              <a:tr h="517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Proportional integral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1.118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2.795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2715502"/>
                  </a:ext>
                </a:extLst>
              </a:tr>
              <a:tr h="517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Proportional integral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7014371"/>
                  </a:ext>
                </a:extLst>
              </a:tr>
              <a:tr h="517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Proportional integral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0.279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2924670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969336" y="3770264"/>
            <a:ext cx="126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Ans: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5660" y="354974"/>
            <a:ext cx="3537772" cy="40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Derivative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controller (D)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7630" y="885143"/>
            <a:ext cx="1121391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the derivative controller, the controller output (P) is proportional to the derivative of the error signal (E). Figure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below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shows the block diagram of derivative controller.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564968" y="1614573"/>
            <a:ext cx="4422153" cy="1262309"/>
            <a:chOff x="67810" y="-6525"/>
            <a:chExt cx="2609641" cy="73119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608864" y="163687"/>
              <a:ext cx="5828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43451" y="100443"/>
              <a:ext cx="5828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18"/>
                <p:cNvSpPr txBox="1"/>
                <p:nvPr/>
              </p:nvSpPr>
              <p:spPr>
                <a:xfrm>
                  <a:off x="1026263" y="1686"/>
                  <a:ext cx="582295" cy="21393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6263" y="1686"/>
                  <a:ext cx="582295" cy="213935"/>
                </a:xfrm>
                <a:prstGeom prst="rect">
                  <a:avLst/>
                </a:prstGeom>
                <a:blipFill>
                  <a:blip r:embed="rId2"/>
                  <a:stretch>
                    <a:fillRect b="-10938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19"/>
            <p:cNvSpPr txBox="1"/>
            <p:nvPr/>
          </p:nvSpPr>
          <p:spPr>
            <a:xfrm>
              <a:off x="2191676" y="47806"/>
              <a:ext cx="485775" cy="231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P(s)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20"/>
            <p:cNvSpPr txBox="1"/>
            <p:nvPr/>
          </p:nvSpPr>
          <p:spPr>
            <a:xfrm>
              <a:off x="67810" y="-6525"/>
              <a:ext cx="473075" cy="213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E(s)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876439" y="359824"/>
                  <a:ext cx="596042" cy="3648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𝑅</m:t>
                        </m:r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𝑑𝐸</m:t>
                            </m:r>
                            <m:d>
                              <m:dPr>
                                <m:ctrlP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439" y="359824"/>
                  <a:ext cx="596042" cy="36484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83861" y="1707723"/>
                <a:ext cx="1506182" cy="629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861" y="1707723"/>
                <a:ext cx="1506182" cy="629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78186" y="2261618"/>
            <a:ext cx="5538696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Where R is the derivative time of the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derivative controller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72941" y="3275047"/>
                <a:ext cx="2056076" cy="629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41" y="3275047"/>
                <a:ext cx="2056076" cy="6298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72941" y="2742533"/>
            <a:ext cx="386189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Taking Laplace transform of both sides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83861" y="4048717"/>
                <a:ext cx="1933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861" y="4048717"/>
                <a:ext cx="19337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5051" y="4561867"/>
                <a:ext cx="1379095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51" y="4561867"/>
                <a:ext cx="1379095" cy="6690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06183" y="5518597"/>
                <a:ext cx="1876604" cy="46166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83" y="5518597"/>
                <a:ext cx="187660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2647999" y="3702396"/>
            <a:ext cx="2669476" cy="2143593"/>
            <a:chOff x="2653508" y="3665160"/>
            <a:chExt cx="2669476" cy="2143593"/>
          </a:xfrm>
        </p:grpSpPr>
        <p:sp>
          <p:nvSpPr>
            <p:cNvPr id="20" name="Cloud Callout 19"/>
            <p:cNvSpPr/>
            <p:nvPr/>
          </p:nvSpPr>
          <p:spPr>
            <a:xfrm rot="1877320">
              <a:off x="2653508" y="3665160"/>
              <a:ext cx="2656435" cy="214359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79288" y="4289062"/>
              <a:ext cx="2343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Transfer function of Derivative controller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878797" y="6241599"/>
            <a:ext cx="4509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 never use derivative controllers alone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72053" y="269787"/>
            <a:ext cx="540451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Proportional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–Derivative controller (PD)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2012" y="741437"/>
            <a:ext cx="10807891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indent="-53975"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Proportional-derivative controller is a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combination</a:t>
            </a:r>
          </a:p>
          <a:p>
            <a:pPr indent="6350"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of proportional and an integral controller,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3975"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output is equal to the summation of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1913" indent="-61913"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proportional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 integral of the error signal.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6350"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Fig. below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shows the block diagram of the PD controller.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56269" y="4103469"/>
            <a:ext cx="4576193" cy="1732523"/>
            <a:chOff x="0" y="0"/>
            <a:chExt cx="2677054" cy="97212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608467" y="412982"/>
              <a:ext cx="5828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43451" y="403624"/>
              <a:ext cx="5828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18"/>
                <p:cNvSpPr txBox="1"/>
                <p:nvPr/>
              </p:nvSpPr>
              <p:spPr>
                <a:xfrm>
                  <a:off x="1026263" y="291373"/>
                  <a:ext cx="582295" cy="22450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6263" y="291373"/>
                  <a:ext cx="582295" cy="224504"/>
                </a:xfrm>
                <a:prstGeom prst="rect">
                  <a:avLst/>
                </a:prstGeom>
                <a:blipFill>
                  <a:blip r:embed="rId2"/>
                  <a:stretch>
                    <a:fillRect b="-13043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19"/>
            <p:cNvSpPr txBox="1"/>
            <p:nvPr/>
          </p:nvSpPr>
          <p:spPr>
            <a:xfrm>
              <a:off x="2191279" y="289686"/>
              <a:ext cx="485775" cy="224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P(s)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20"/>
            <p:cNvSpPr txBox="1"/>
            <p:nvPr/>
          </p:nvSpPr>
          <p:spPr>
            <a:xfrm>
              <a:off x="0" y="309365"/>
              <a:ext cx="473075" cy="207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E(s)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605986" y="618715"/>
                  <a:ext cx="1325303" cy="3534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𝐸</m:t>
                        </m:r>
                        <m:d>
                          <m:d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</m:d>
                        <m:r>
                          <a:rPr lang="en-US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𝑅</m:t>
                        </m:r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𝑑𝐸</m:t>
                            </m:r>
                            <m:d>
                              <m:dPr>
                                <m:ctrlP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986" y="618715"/>
                  <a:ext cx="1325303" cy="35341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1104174" y="0"/>
                  <a:ext cx="346855" cy="2245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𝑃𝐷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4174" y="0"/>
                  <a:ext cx="346855" cy="2245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7069353" y="23467"/>
            <a:ext cx="4550492" cy="4550492"/>
            <a:chOff x="6987467" y="69254"/>
            <a:chExt cx="4550492" cy="455049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467" y="69254"/>
              <a:ext cx="4550492" cy="455049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7192371" y="2940338"/>
              <a:ext cx="1448911" cy="420394"/>
              <a:chOff x="7192371" y="2940338"/>
              <a:chExt cx="1448911" cy="420394"/>
            </a:xfrm>
          </p:grpSpPr>
          <p:grpSp>
            <p:nvGrpSpPr>
              <p:cNvPr id="29" name="Group 28"/>
              <p:cNvGrpSpPr/>
              <p:nvPr/>
            </p:nvGrpSpPr>
            <p:grpSpPr>
              <a:xfrm rot="184038">
                <a:off x="7192371" y="2940338"/>
                <a:ext cx="711494" cy="383458"/>
                <a:chOff x="1386348" y="3215148"/>
                <a:chExt cx="707923" cy="38345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1386348" y="3215148"/>
                  <a:ext cx="707923" cy="3834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4" name="TextBox 39"/>
                <p:cNvSpPr txBox="1"/>
                <p:nvPr/>
              </p:nvSpPr>
              <p:spPr>
                <a:xfrm>
                  <a:off x="1519082" y="3215148"/>
                  <a:ext cx="4719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Kc</a:t>
                  </a:r>
                  <a:endPara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7933359" y="2977274"/>
                <a:ext cx="707923" cy="383458"/>
                <a:chOff x="1386348" y="3215148"/>
                <a:chExt cx="707923" cy="383458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1386348" y="3215148"/>
                  <a:ext cx="707923" cy="3834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" name="TextBox 37"/>
                <p:cNvSpPr txBox="1"/>
                <p:nvPr/>
              </p:nvSpPr>
              <p:spPr>
                <a:xfrm>
                  <a:off x="1519083" y="3215148"/>
                  <a:ext cx="4424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R</a:t>
                  </a:r>
                  <a:endPara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279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1692"/>
              <p:cNvSpPr txBox="1"/>
              <p:nvPr/>
            </p:nvSpPr>
            <p:spPr>
              <a:xfrm>
                <a:off x="894353" y="3464551"/>
                <a:ext cx="2981610" cy="547973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𝑅𝑆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3" name="Text Box 16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353" y="3464551"/>
                <a:ext cx="2981610" cy="5479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6350">
                <a:solidFill>
                  <a:prstClr val="black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244052" y="1810032"/>
            <a:ext cx="3084060" cy="2143593"/>
            <a:chOff x="2653508" y="3665160"/>
            <a:chExt cx="2669476" cy="2143593"/>
          </a:xfrm>
        </p:grpSpPr>
        <p:sp>
          <p:nvSpPr>
            <p:cNvPr id="5" name="Cloud Callout 4"/>
            <p:cNvSpPr/>
            <p:nvPr/>
          </p:nvSpPr>
          <p:spPr>
            <a:xfrm rot="1877320">
              <a:off x="2653508" y="3665160"/>
              <a:ext cx="2656435" cy="214359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79288" y="4289062"/>
              <a:ext cx="23436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Transfer function of Proportional -Derivative controller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554846"/>
              </p:ext>
            </p:extLst>
          </p:nvPr>
        </p:nvGraphicFramePr>
        <p:xfrm>
          <a:off x="2903557" y="4451397"/>
          <a:ext cx="641444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412">
                  <a:extLst>
                    <a:ext uri="{9D8B030D-6E8A-4147-A177-3AD203B41FA5}">
                      <a16:colId xmlns:a16="http://schemas.microsoft.com/office/drawing/2014/main" val="2636998045"/>
                    </a:ext>
                  </a:extLst>
                </a:gridCol>
                <a:gridCol w="2986036">
                  <a:extLst>
                    <a:ext uri="{9D8B030D-6E8A-4147-A177-3AD203B41FA5}">
                      <a16:colId xmlns:a16="http://schemas.microsoft.com/office/drawing/2014/main" val="1735174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26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Increase stability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Causes Offset.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004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19"/>
              <p:cNvSpPr txBox="1"/>
              <p:nvPr/>
            </p:nvSpPr>
            <p:spPr>
              <a:xfrm>
                <a:off x="894353" y="2705322"/>
                <a:ext cx="2009204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RS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353" y="2705322"/>
                <a:ext cx="2009204" cy="576761"/>
              </a:xfrm>
              <a:prstGeom prst="rect">
                <a:avLst/>
              </a:prstGeom>
              <a:blipFill>
                <a:blip r:embed="rId3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58699" y="2192555"/>
                <a:ext cx="28783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𝑅𝑆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99" y="2192555"/>
                <a:ext cx="2878352" cy="400110"/>
              </a:xfrm>
              <a:prstGeom prst="rect">
                <a:avLst/>
              </a:prstGeom>
              <a:blipFill>
                <a:blip r:embed="rId4"/>
                <a:stretch>
                  <a:fillRect t="-127692" r="-19239" b="-19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6513" y="1609977"/>
                <a:ext cx="33561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𝑅𝑆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13" y="1609977"/>
                <a:ext cx="3356175" cy="400110"/>
              </a:xfrm>
              <a:prstGeom prst="rect">
                <a:avLst/>
              </a:prstGeom>
              <a:blipFill>
                <a:blip r:embed="rId5"/>
                <a:stretch>
                  <a:fillRect t="-125758" r="-16515" b="-189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9787" y="807708"/>
                <a:ext cx="3549626" cy="689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𝑑𝐸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87" y="807708"/>
                <a:ext cx="3549626" cy="6896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2115" y="280434"/>
                <a:ext cx="3044936" cy="689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𝑑𝐸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15" y="280434"/>
                <a:ext cx="3044936" cy="6896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06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1140" y="536853"/>
            <a:ext cx="195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140" y="998518"/>
            <a:ext cx="581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and parameters of the following controllers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1140" y="1829515"/>
                <a:ext cx="21004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140" y="1829515"/>
                <a:ext cx="2100447" cy="276999"/>
              </a:xfrm>
              <a:prstGeom prst="rect">
                <a:avLst/>
              </a:prstGeom>
              <a:blipFill>
                <a:blip r:embed="rId2"/>
                <a:stretch>
                  <a:fillRect r="-1453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1140" y="2529972"/>
                <a:ext cx="19684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140" y="2529972"/>
                <a:ext cx="1968424" cy="276999"/>
              </a:xfrm>
              <a:prstGeom prst="rect">
                <a:avLst/>
              </a:prstGeom>
              <a:blipFill>
                <a:blip r:embed="rId3"/>
                <a:stretch>
                  <a:fillRect r="-1238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4"/>
              <p:cNvSpPr txBox="1"/>
              <p:nvPr/>
            </p:nvSpPr>
            <p:spPr>
              <a:xfrm>
                <a:off x="821140" y="3399682"/>
                <a:ext cx="19514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140" y="3399682"/>
                <a:ext cx="1951432" cy="276999"/>
              </a:xfrm>
              <a:prstGeom prst="rect">
                <a:avLst/>
              </a:prstGeom>
              <a:blipFill>
                <a:blip r:embed="rId4"/>
                <a:stretch>
                  <a:fillRect r="-125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4"/>
              <p:cNvSpPr txBox="1"/>
              <p:nvPr/>
            </p:nvSpPr>
            <p:spPr>
              <a:xfrm>
                <a:off x="840208" y="4269392"/>
                <a:ext cx="212301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08" y="4269392"/>
                <a:ext cx="2123017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triped Right Arrow 8"/>
          <p:cNvSpPr/>
          <p:nvPr/>
        </p:nvSpPr>
        <p:spPr>
          <a:xfrm>
            <a:off x="3728113" y="1722354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85516" y="1829515"/>
                <a:ext cx="24849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516" y="1829515"/>
                <a:ext cx="2484911" cy="276999"/>
              </a:xfrm>
              <a:prstGeom prst="rect">
                <a:avLst/>
              </a:prstGeom>
              <a:blipFill>
                <a:blip r:embed="rId6"/>
                <a:stretch>
                  <a:fillRect l="-1716" r="-1716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triped Right Arrow 10"/>
          <p:cNvSpPr/>
          <p:nvPr/>
        </p:nvSpPr>
        <p:spPr>
          <a:xfrm>
            <a:off x="3728113" y="2422811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85515" y="2529971"/>
                <a:ext cx="24849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515" y="2529971"/>
                <a:ext cx="2484911" cy="276999"/>
              </a:xfrm>
              <a:prstGeom prst="rect">
                <a:avLst/>
              </a:prstGeom>
              <a:blipFill>
                <a:blip r:embed="rId7"/>
                <a:stretch>
                  <a:fillRect l="-1716" r="-1716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triped Right Arrow 12"/>
          <p:cNvSpPr/>
          <p:nvPr/>
        </p:nvSpPr>
        <p:spPr>
          <a:xfrm>
            <a:off x="3728113" y="3192518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85514" y="3299678"/>
                <a:ext cx="26612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514" y="3299678"/>
                <a:ext cx="2661241" cy="276999"/>
              </a:xfrm>
              <a:prstGeom prst="rect">
                <a:avLst/>
              </a:prstGeom>
              <a:blipFill>
                <a:blip r:embed="rId8"/>
                <a:stretch>
                  <a:fillRect l="-1602" r="-1831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triped Right Arrow 14"/>
          <p:cNvSpPr/>
          <p:nvPr/>
        </p:nvSpPr>
        <p:spPr>
          <a:xfrm>
            <a:off x="3728113" y="4283034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85514" y="4283034"/>
                <a:ext cx="27104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514" y="4283034"/>
                <a:ext cx="2710486" cy="276999"/>
              </a:xfrm>
              <a:prstGeom prst="rect">
                <a:avLst/>
              </a:prstGeom>
              <a:blipFill>
                <a:blip r:embed="rId9"/>
                <a:stretch>
                  <a:fillRect l="-1573" r="-179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8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9828" y="237803"/>
            <a:ext cx="1316386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00543" y="659747"/>
                <a:ext cx="10872717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Consider the block diagram shown in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Fig. below.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Find the response and the offset when a unit step change occurs in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for two v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alues of derivative time R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0.1 , R=1  and R=10 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43" y="659747"/>
                <a:ext cx="10872717" cy="685059"/>
              </a:xfrm>
              <a:prstGeom prst="rect">
                <a:avLst/>
              </a:prstGeom>
              <a:blipFill>
                <a:blip r:embed="rId2"/>
                <a:stretch>
                  <a:fillRect l="-448" t="-4425" r="-841" b="-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4656531" y="1575941"/>
            <a:ext cx="7202236" cy="2369041"/>
            <a:chOff x="122107" y="0"/>
            <a:chExt cx="4945459" cy="1380814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931505" y="754924"/>
              <a:ext cx="510651" cy="141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351198" y="766291"/>
              <a:ext cx="0" cy="6120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02081" y="785424"/>
              <a:ext cx="342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>
              <a:off x="858546" y="1178524"/>
              <a:ext cx="3960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34"/>
                <p:cNvSpPr txBox="1"/>
                <p:nvPr/>
              </p:nvSpPr>
              <p:spPr>
                <a:xfrm>
                  <a:off x="4534595" y="490352"/>
                  <a:ext cx="532971" cy="2332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o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4595" y="490352"/>
                  <a:ext cx="532971" cy="233207"/>
                </a:xfrm>
                <a:prstGeom prst="rect">
                  <a:avLst/>
                </a:prstGeom>
                <a:blipFill>
                  <a:blip r:embed="rId3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36"/>
                <p:cNvSpPr txBox="1"/>
                <p:nvPr/>
              </p:nvSpPr>
              <p:spPr>
                <a:xfrm>
                  <a:off x="1823602" y="0"/>
                  <a:ext cx="662305" cy="2332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L</a:t>
                  </a:r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3602" y="0"/>
                  <a:ext cx="662305" cy="233207"/>
                </a:xfrm>
                <a:prstGeom prst="rect">
                  <a:avLst/>
                </a:prstGeom>
                <a:blipFill>
                  <a:blip r:embed="rId4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37"/>
                <p:cNvSpPr txBox="1"/>
                <p:nvPr/>
              </p:nvSpPr>
              <p:spPr>
                <a:xfrm>
                  <a:off x="122107" y="668223"/>
                  <a:ext cx="516255" cy="2332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</m:oMath>
                  </a14:m>
                  <a:r>
                    <a:rPr lang="en-US" sz="2000" kern="12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107" y="668223"/>
                  <a:ext cx="516255" cy="233207"/>
                </a:xfrm>
                <a:prstGeom prst="rect">
                  <a:avLst/>
                </a:prstGeom>
                <a:blipFill>
                  <a:blip r:embed="rId5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40"/>
            <p:cNvSpPr txBox="1"/>
            <p:nvPr/>
          </p:nvSpPr>
          <p:spPr>
            <a:xfrm>
              <a:off x="608810" y="451774"/>
              <a:ext cx="187008" cy="215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31424" y="490352"/>
              <a:ext cx="667774" cy="509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61"/>
                <p:cNvSpPr txBox="1"/>
                <p:nvPr/>
              </p:nvSpPr>
              <p:spPr>
                <a:xfrm>
                  <a:off x="3330584" y="527795"/>
                  <a:ext cx="842245" cy="3800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+</m:t>
                                    </m:r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30584" y="527795"/>
                  <a:ext cx="842245" cy="38000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Elbow Connector 15"/>
            <p:cNvCxnSpPr/>
            <p:nvPr/>
          </p:nvCxnSpPr>
          <p:spPr>
            <a:xfrm>
              <a:off x="2427367" y="147322"/>
              <a:ext cx="274966" cy="407339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213717" y="785424"/>
              <a:ext cx="288000" cy="222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844945" y="554661"/>
              <a:ext cx="423301" cy="4097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52"/>
                <p:cNvSpPr txBox="1"/>
                <p:nvPr/>
              </p:nvSpPr>
              <p:spPr>
                <a:xfrm>
                  <a:off x="885837" y="594824"/>
                  <a:ext cx="360045" cy="30035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ar-IQ" sz="1100" kern="120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.</m:t>
                            </m:r>
                          </m:e>
                        </m:nary>
                      </m:oMath>
                    </m:oMathPara>
                  </a14:m>
                  <a:endPara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5837" y="594824"/>
                  <a:ext cx="360045" cy="300355"/>
                </a:xfrm>
                <a:prstGeom prst="rect">
                  <a:avLst/>
                </a:prstGeom>
                <a:blipFill>
                  <a:blip r:embed="rId7"/>
                  <a:stretch>
                    <a:fillRect l="-72414" t="-111765" r="-95402" b="-1517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ectangle 19"/>
            <p:cNvSpPr/>
            <p:nvPr/>
          </p:nvSpPr>
          <p:spPr>
            <a:xfrm>
              <a:off x="709001" y="833854"/>
              <a:ext cx="175233" cy="2152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277020" y="774771"/>
              <a:ext cx="288000" cy="206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1537625" y="560314"/>
              <a:ext cx="770005" cy="4733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TextBox 30"/>
            <p:cNvSpPr txBox="1"/>
            <p:nvPr/>
          </p:nvSpPr>
          <p:spPr>
            <a:xfrm>
              <a:off x="1586198" y="634494"/>
              <a:ext cx="801370" cy="2152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(1+</a:t>
              </a:r>
              <a:r>
                <a:rPr lang="en-US" i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 S</a:t>
              </a:r>
              <a:r>
                <a:rPr lang="en-US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490656" y="561402"/>
              <a:ext cx="423301" cy="4097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52"/>
                <p:cNvSpPr txBox="1"/>
                <p:nvPr/>
              </p:nvSpPr>
              <p:spPr>
                <a:xfrm>
                  <a:off x="2531370" y="601563"/>
                  <a:ext cx="360045" cy="30035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ar-IQ" sz="1100" kern="120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.</m:t>
                            </m:r>
                          </m:e>
                        </m:nary>
                      </m:oMath>
                    </m:oMathPara>
                  </a14:m>
                  <a:endPara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1370" y="601563"/>
                  <a:ext cx="360045" cy="300355"/>
                </a:xfrm>
                <a:prstGeom prst="rect">
                  <a:avLst/>
                </a:prstGeom>
                <a:blipFill>
                  <a:blip r:embed="rId7"/>
                  <a:stretch>
                    <a:fillRect l="-74419" t="-111765" r="-96512" b="-1517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Arrow Connector 25"/>
            <p:cNvCxnSpPr/>
            <p:nvPr/>
          </p:nvCxnSpPr>
          <p:spPr>
            <a:xfrm>
              <a:off x="4099198" y="744938"/>
              <a:ext cx="50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1055004" y="1380814"/>
              <a:ext cx="329460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500543" y="1534516"/>
            <a:ext cx="1080745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65166" y="2031847"/>
                <a:ext cx="4474542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change occurs in the load variable</a:t>
                </a: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therefore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the problem is </a:t>
                </a:r>
                <a:r>
                  <a:rPr lang="en-U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regulator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b="1" i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PD </a:t>
                </a:r>
                <a:r>
                  <a:rPr lang="en-US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controller with Kc =1 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𝑹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0.1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66" y="2031847"/>
                <a:ext cx="4474542" cy="1366528"/>
              </a:xfrm>
              <a:prstGeom prst="rect">
                <a:avLst/>
              </a:prstGeom>
              <a:blipFill>
                <a:blip r:embed="rId8"/>
                <a:stretch>
                  <a:fillRect l="-1226" t="-893" b="-446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48994" y="3349731"/>
                <a:ext cx="4399989" cy="1128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94" y="3349731"/>
                <a:ext cx="4399989" cy="11285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0543" y="4349947"/>
                <a:ext cx="3296672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09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909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827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43" y="4349947"/>
                <a:ext cx="3296672" cy="5250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25933" y="5058890"/>
                <a:ext cx="3091127" cy="1136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909</m:t>
                        </m:r>
                      </m:e>
                    </m:rad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0.953            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=1.827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=0.958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33" y="5058890"/>
                <a:ext cx="3091127" cy="1136208"/>
              </a:xfrm>
              <a:prstGeom prst="rect">
                <a:avLst/>
              </a:prstGeom>
              <a:blipFill>
                <a:blip r:embed="rId11"/>
                <a:stretch>
                  <a:fillRect l="-1578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0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82222" y="139463"/>
                <a:ext cx="6096000" cy="17204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909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827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∗ 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09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909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827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= 0.09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22" y="139463"/>
                <a:ext cx="6096000" cy="1720471"/>
              </a:xfrm>
              <a:prstGeom prst="rect">
                <a:avLst/>
              </a:prstGeom>
              <a:blipFill>
                <a:blip r:embed="rId2"/>
                <a:stretch>
                  <a:fillRect l="-800" b="-3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82222" y="1820709"/>
                <a:ext cx="6096000" cy="19264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u="sng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Response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09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909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827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09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286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29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22" y="1820709"/>
                <a:ext cx="6096000" cy="1926425"/>
              </a:xfrm>
              <a:prstGeom prst="rect">
                <a:avLst/>
              </a:prstGeom>
              <a:blipFill>
                <a:blip r:embed="rId3"/>
                <a:stretch>
                  <a:fillRect l="-800" t="-1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82222" y="3747134"/>
            <a:ext cx="100219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 R=1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2222" y="4299801"/>
                <a:ext cx="3851246" cy="1128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22" y="4299801"/>
                <a:ext cx="3851246" cy="11285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3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6938" y="258090"/>
                <a:ext cx="3605987" cy="675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0909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909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909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38" y="258090"/>
                <a:ext cx="3605987" cy="6751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6938" y="1143654"/>
                <a:ext cx="2749239" cy="12145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909</m:t>
                        </m:r>
                      </m:e>
                    </m:rad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0.953               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=1.909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=1.0015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38" y="1143654"/>
                <a:ext cx="2749239" cy="1214563"/>
              </a:xfrm>
              <a:prstGeom prst="rect">
                <a:avLst/>
              </a:prstGeom>
              <a:blipFill>
                <a:blip r:embed="rId3"/>
                <a:stretch>
                  <a:fillRect l="-1996" t="-1005" r="-11086" b="-5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6938" y="2358217"/>
                <a:ext cx="6096000" cy="17204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0909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909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909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∗ 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0909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909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909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Offset = 0.0909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38" y="2358217"/>
                <a:ext cx="6096000" cy="1720471"/>
              </a:xfrm>
              <a:prstGeom prst="rect">
                <a:avLst/>
              </a:prstGeom>
              <a:blipFill>
                <a:blip r:embed="rId4"/>
                <a:stretch>
                  <a:fillRect l="-900" b="-3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6938" y="4078688"/>
                <a:ext cx="6096000" cy="23834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u="sng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Response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=1.0015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The process is second order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909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…………..   (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909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……….  (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Form Eq.(a) and(b)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38" y="4078688"/>
                <a:ext cx="6096000" cy="2383473"/>
              </a:xfrm>
              <a:prstGeom prst="rect">
                <a:avLst/>
              </a:prstGeom>
              <a:blipFill>
                <a:blip r:embed="rId5"/>
                <a:stretch>
                  <a:fillRect l="-900" t="-1279" b="-2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8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68823" y="525136"/>
                <a:ext cx="6096000" cy="30235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=1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=0.909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0909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0909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909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0909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909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909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909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909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23" y="525136"/>
                <a:ext cx="6096000" cy="3023585"/>
              </a:xfrm>
              <a:prstGeom prst="rect">
                <a:avLst/>
              </a:prstGeom>
              <a:blipFill>
                <a:blip r:embed="rId2"/>
                <a:stretch>
                  <a:fillRect t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8823" y="3790245"/>
                <a:ext cx="3937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908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23" y="3790245"/>
                <a:ext cx="3937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7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18447" y="536283"/>
                <a:ext cx="10804478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Table below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summarize the effect of the derivative time constant R on the offset, system time constant T and damping coefficient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47" y="536283"/>
                <a:ext cx="10804478" cy="685059"/>
              </a:xfrm>
              <a:prstGeom prst="rect">
                <a:avLst/>
              </a:prstGeom>
              <a:blipFill>
                <a:blip r:embed="rId2"/>
                <a:stretch>
                  <a:fillRect l="-451" t="-5357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3784850"/>
                  </p:ext>
                </p:extLst>
              </p:nvPr>
            </p:nvGraphicFramePr>
            <p:xfrm>
              <a:off x="1228300" y="1569493"/>
              <a:ext cx="4787568" cy="22649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75721">
                      <a:extLst>
                        <a:ext uri="{9D8B030D-6E8A-4147-A177-3AD203B41FA5}">
                          <a16:colId xmlns:a16="http://schemas.microsoft.com/office/drawing/2014/main" val="3079759480"/>
                        </a:ext>
                      </a:extLst>
                    </a:gridCol>
                    <a:gridCol w="1438451">
                      <a:extLst>
                        <a:ext uri="{9D8B030D-6E8A-4147-A177-3AD203B41FA5}">
                          <a16:colId xmlns:a16="http://schemas.microsoft.com/office/drawing/2014/main" val="1130859586"/>
                        </a:ext>
                      </a:extLst>
                    </a:gridCol>
                    <a:gridCol w="1236698">
                      <a:extLst>
                        <a:ext uri="{9D8B030D-6E8A-4147-A177-3AD203B41FA5}">
                          <a16:colId xmlns:a16="http://schemas.microsoft.com/office/drawing/2014/main" val="3580072542"/>
                        </a:ext>
                      </a:extLst>
                    </a:gridCol>
                    <a:gridCol w="1236698">
                      <a:extLst>
                        <a:ext uri="{9D8B030D-6E8A-4147-A177-3AD203B41FA5}">
                          <a16:colId xmlns:a16="http://schemas.microsoft.com/office/drawing/2014/main" val="2565137139"/>
                        </a:ext>
                      </a:extLst>
                    </a:gridCol>
                  </a:tblGrid>
                  <a:tr h="749151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</a:rPr>
                                  <m:t>𝑶𝒇𝒇𝒔𝒆𝒕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85916185"/>
                      </a:ext>
                    </a:extLst>
                  </a:tr>
                  <a:tr h="757901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0.09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0.953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0.958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3176909"/>
                      </a:ext>
                    </a:extLst>
                  </a:tr>
                  <a:tr h="757901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0.09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0.953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1.001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853062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3784850"/>
                  </p:ext>
                </p:extLst>
              </p:nvPr>
            </p:nvGraphicFramePr>
            <p:xfrm>
              <a:off x="1228300" y="1569493"/>
              <a:ext cx="4787568" cy="22649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75721">
                      <a:extLst>
                        <a:ext uri="{9D8B030D-6E8A-4147-A177-3AD203B41FA5}">
                          <a16:colId xmlns:a16="http://schemas.microsoft.com/office/drawing/2014/main" val="3079759480"/>
                        </a:ext>
                      </a:extLst>
                    </a:gridCol>
                    <a:gridCol w="1438451">
                      <a:extLst>
                        <a:ext uri="{9D8B030D-6E8A-4147-A177-3AD203B41FA5}">
                          <a16:colId xmlns:a16="http://schemas.microsoft.com/office/drawing/2014/main" val="1130859586"/>
                        </a:ext>
                      </a:extLst>
                    </a:gridCol>
                    <a:gridCol w="1236698">
                      <a:extLst>
                        <a:ext uri="{9D8B030D-6E8A-4147-A177-3AD203B41FA5}">
                          <a16:colId xmlns:a16="http://schemas.microsoft.com/office/drawing/2014/main" val="3580072542"/>
                        </a:ext>
                      </a:extLst>
                    </a:gridCol>
                    <a:gridCol w="1236698">
                      <a:extLst>
                        <a:ext uri="{9D8B030D-6E8A-4147-A177-3AD203B41FA5}">
                          <a16:colId xmlns:a16="http://schemas.microsoft.com/office/drawing/2014/main" val="2565137139"/>
                        </a:ext>
                      </a:extLst>
                    </a:gridCol>
                  </a:tblGrid>
                  <a:tr h="7491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694" t="-813" r="-449306" b="-2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61441" t="-813" r="-174153" b="-2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87685" t="-813" r="-102463" b="-2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87685" t="-813" r="-2463" b="-2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5916185"/>
                      </a:ext>
                    </a:extLst>
                  </a:tr>
                  <a:tr h="757901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0.09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0.953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0.958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3176909"/>
                      </a:ext>
                    </a:extLst>
                  </a:tr>
                  <a:tr h="757901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0.09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0.953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1.001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853062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714234" y="4182597"/>
            <a:ext cx="10859068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 see that increasing the value of R by ten times leads to increase the damping coefficient (i.e. the system be more stable) while the values of time constant T and offset remain constant.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65332" y="3454524"/>
                <a:ext cx="7669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𝛿𝛼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332" y="3454524"/>
                <a:ext cx="766941" cy="369332"/>
              </a:xfrm>
              <a:prstGeom prst="rect">
                <a:avLst/>
              </a:prstGeom>
              <a:blipFill>
                <a:blip r:embed="rId4"/>
                <a:stretch>
                  <a:fillRect l="-1428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6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38404" y="283137"/>
            <a:ext cx="24563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Integral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controller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8404" y="689286"/>
            <a:ext cx="10220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 the integral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controllers the output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P(t), is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directly proportional to the integral of the error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signal  E(t).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946650" y="1326538"/>
            <a:ext cx="4343641" cy="1432215"/>
            <a:chOff x="37487" y="26358"/>
            <a:chExt cx="2947276" cy="667128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775598" y="149125"/>
              <a:ext cx="64579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83999" y="149125"/>
              <a:ext cx="64579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8"/>
                <p:cNvSpPr txBox="1"/>
                <p:nvPr/>
              </p:nvSpPr>
              <p:spPr>
                <a:xfrm>
                  <a:off x="1129344" y="26358"/>
                  <a:ext cx="645795" cy="2879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20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9344" y="26358"/>
                  <a:ext cx="645795" cy="28796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9"/>
            <p:cNvSpPr txBox="1"/>
            <p:nvPr/>
          </p:nvSpPr>
          <p:spPr>
            <a:xfrm>
              <a:off x="2446283" y="50550"/>
              <a:ext cx="538480" cy="186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Box 20"/>
            <p:cNvSpPr txBox="1"/>
            <p:nvPr/>
          </p:nvSpPr>
          <p:spPr>
            <a:xfrm>
              <a:off x="37487" y="55939"/>
              <a:ext cx="504190" cy="186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E(s)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8"/>
                <p:cNvSpPr txBox="1"/>
                <p:nvPr/>
              </p:nvSpPr>
              <p:spPr>
                <a:xfrm>
                  <a:off x="935812" y="329852"/>
                  <a:ext cx="1162685" cy="3636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trlP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p>
                          <m:e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0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𝑑𝑡</m:t>
                            </m:r>
                          </m:e>
                        </m:nary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5812" y="329852"/>
                  <a:ext cx="1162685" cy="36363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59924" y="1066233"/>
                <a:ext cx="3245889" cy="711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………(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4" y="1066233"/>
                <a:ext cx="3245889" cy="7117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38404" y="1936381"/>
            <a:ext cx="412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is the integral time constant.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59924" y="2909245"/>
                <a:ext cx="2327432" cy="711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ℒ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4" y="2909245"/>
                <a:ext cx="2327432" cy="7117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44954" y="2415449"/>
            <a:ext cx="4120199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Taking Laplace transform of both sides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16835" y="3567293"/>
                <a:ext cx="1666033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35" y="3567293"/>
                <a:ext cx="1666033" cy="6299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60370" y="4498893"/>
                <a:ext cx="1306190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70" y="4498893"/>
                <a:ext cx="1306190" cy="6690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44954" y="5283423"/>
                <a:ext cx="2116831" cy="78636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54" y="5283423"/>
                <a:ext cx="2116831" cy="786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2431489" y="4033031"/>
            <a:ext cx="2948648" cy="1438451"/>
            <a:chOff x="2651791" y="4112625"/>
            <a:chExt cx="2948648" cy="1438451"/>
          </a:xfrm>
        </p:grpSpPr>
        <p:sp>
          <p:nvSpPr>
            <p:cNvPr id="29" name="Cloud Callout 28"/>
            <p:cNvSpPr/>
            <p:nvPr/>
          </p:nvSpPr>
          <p:spPr>
            <a:xfrm rot="953503">
              <a:off x="2651791" y="4112625"/>
              <a:ext cx="2948648" cy="1438451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94717" y="4448502"/>
              <a:ext cx="22253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Transfer function of the integral controller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59924" y="6163934"/>
            <a:ext cx="756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 mentioned previously, Integral mode controller is rarely used alone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87356" y="5562865"/>
            <a:ext cx="14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… … .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77138"/>
              </p:ext>
            </p:extLst>
          </p:nvPr>
        </p:nvGraphicFramePr>
        <p:xfrm>
          <a:off x="6953716" y="3911481"/>
          <a:ext cx="501259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297">
                  <a:extLst>
                    <a:ext uri="{9D8B030D-6E8A-4147-A177-3AD203B41FA5}">
                      <a16:colId xmlns:a16="http://schemas.microsoft.com/office/drawing/2014/main" val="3394214348"/>
                    </a:ext>
                  </a:extLst>
                </a:gridCol>
                <a:gridCol w="2506297">
                  <a:extLst>
                    <a:ext uri="{9D8B030D-6E8A-4147-A177-3AD203B41FA5}">
                      <a16:colId xmlns:a16="http://schemas.microsoft.com/office/drawing/2014/main" val="1312358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34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offset (i.e. the desired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value and the set point are equal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responds slowly towards the produced error.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12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0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7630" y="329238"/>
                <a:ext cx="11350388" cy="3477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Homework</a:t>
                </a:r>
                <a:endParaRPr lang="en-US" sz="1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Consider the closed system shown in Fig.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below .</a:t>
                </a:r>
                <a:r>
                  <a:rPr lang="en-US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a unit step change occurs in load(X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), find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values of offset, T,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for the following types of controller: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Proportional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Proportional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Proportional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– Derivative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Proportional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– Derivative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Conclude the effects of both Kc and R upon the values of T,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offset.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30" y="329238"/>
                <a:ext cx="11350388" cy="3477747"/>
              </a:xfrm>
              <a:prstGeom prst="rect">
                <a:avLst/>
              </a:prstGeom>
              <a:blipFill>
                <a:blip r:embed="rId2"/>
                <a:stretch>
                  <a:fillRect l="-430" t="-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11079" y="4709317"/>
                <a:ext cx="952974" cy="58598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𝐺</m:t>
                          </m:r>
                        </m:e>
                        <m:sub>
                          <m:r>
                            <a:rPr lang="en-US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sub>
                      </m:sSub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079" y="4709317"/>
                <a:ext cx="952974" cy="5859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8106205" y="4989997"/>
            <a:ext cx="1168296" cy="20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709088" y="4975693"/>
            <a:ext cx="0" cy="80155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67527" y="4999258"/>
            <a:ext cx="5879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34"/>
              <p:cNvSpPr txBox="1"/>
              <p:nvPr/>
            </p:nvSpPr>
            <p:spPr>
              <a:xfrm>
                <a:off x="8989136" y="4546727"/>
                <a:ext cx="7553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(s)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136" y="4546727"/>
                <a:ext cx="755309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6"/>
              <p:cNvSpPr txBox="1"/>
              <p:nvPr/>
            </p:nvSpPr>
            <p:spPr>
              <a:xfrm>
                <a:off x="4915766" y="3806985"/>
                <a:ext cx="1135318" cy="339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2000" kern="1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</a:t>
                </a:r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(s)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766" y="3806985"/>
                <a:ext cx="1135318" cy="339647"/>
              </a:xfrm>
              <a:prstGeom prst="rect">
                <a:avLst/>
              </a:prstGeom>
              <a:blipFill>
                <a:blip r:embed="rId5"/>
                <a:stretch>
                  <a:fillRect t="-10909" b="-5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37"/>
              <p:cNvSpPr txBox="1"/>
              <p:nvPr/>
            </p:nvSpPr>
            <p:spPr>
              <a:xfrm>
                <a:off x="2552572" y="4471541"/>
                <a:ext cx="856487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400" kern="1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sp</a:t>
                </a:r>
                <a:endParaRPr lang="en-US" sz="24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572" y="4471541"/>
                <a:ext cx="856487" cy="453137"/>
              </a:xfrm>
              <a:prstGeom prst="rect">
                <a:avLst/>
              </a:prstGeom>
              <a:blipFill>
                <a:blip r:embed="rId6"/>
                <a:stretch>
                  <a:fillRect l="-2143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40"/>
          <p:cNvSpPr txBox="1"/>
          <p:nvPr/>
        </p:nvSpPr>
        <p:spPr>
          <a:xfrm>
            <a:off x="3260308" y="4463080"/>
            <a:ext cx="368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93638" y="4592493"/>
            <a:ext cx="1212568" cy="79904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543494" y="5000358"/>
            <a:ext cx="336664" cy="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61"/>
              <p:cNvSpPr txBox="1"/>
              <p:nvPr/>
            </p:nvSpPr>
            <p:spPr>
              <a:xfrm>
                <a:off x="6823078" y="4599567"/>
                <a:ext cx="1384688" cy="725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  <m:r>
                                <a:rPr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r>
                                <a:rPr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078" y="4599567"/>
                <a:ext cx="1384688" cy="7251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Elbow Connector 15"/>
          <p:cNvCxnSpPr/>
          <p:nvPr/>
        </p:nvCxnSpPr>
        <p:spPr>
          <a:xfrm>
            <a:off x="5849648" y="4152499"/>
            <a:ext cx="404189" cy="58112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31333" y="4996088"/>
            <a:ext cx="404192" cy="31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521597" y="4770289"/>
            <a:ext cx="740745" cy="496218"/>
            <a:chOff x="532380" y="611027"/>
            <a:chExt cx="600491" cy="368589"/>
          </a:xfrm>
        </p:grpSpPr>
        <p:sp>
          <p:nvSpPr>
            <p:cNvPr id="26" name="Oval 25"/>
            <p:cNvSpPr/>
            <p:nvPr/>
          </p:nvSpPr>
          <p:spPr>
            <a:xfrm>
              <a:off x="635319" y="611027"/>
              <a:ext cx="363328" cy="3685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52"/>
                <p:cNvSpPr txBox="1"/>
                <p:nvPr/>
              </p:nvSpPr>
              <p:spPr>
                <a:xfrm>
                  <a:off x="532380" y="611027"/>
                  <a:ext cx="600491" cy="3240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7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ar-IQ" sz="700" kern="120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.</m:t>
                            </m:r>
                          </m:e>
                        </m:nary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380" y="611027"/>
                  <a:ext cx="600491" cy="324065"/>
                </a:xfrm>
                <a:prstGeom prst="rect">
                  <a:avLst/>
                </a:prstGeom>
                <a:blipFill>
                  <a:blip r:embed="rId8"/>
                  <a:stretch>
                    <a:fillRect l="-7438" t="-84507" r="-52066" b="-1028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Rectangle 18"/>
          <p:cNvSpPr/>
          <p:nvPr/>
        </p:nvSpPr>
        <p:spPr>
          <a:xfrm>
            <a:off x="3477658" y="5144443"/>
            <a:ext cx="264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04809" y="5020481"/>
            <a:ext cx="606285" cy="29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950440" y="4746782"/>
            <a:ext cx="741797" cy="514806"/>
            <a:chOff x="2001446" y="590879"/>
            <a:chExt cx="601344" cy="382395"/>
          </a:xfrm>
        </p:grpSpPr>
        <p:sp>
          <p:nvSpPr>
            <p:cNvPr id="24" name="Oval 23"/>
            <p:cNvSpPr/>
            <p:nvPr/>
          </p:nvSpPr>
          <p:spPr>
            <a:xfrm>
              <a:off x="2092703" y="604685"/>
              <a:ext cx="363328" cy="3685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52"/>
                <p:cNvSpPr txBox="1"/>
                <p:nvPr/>
              </p:nvSpPr>
              <p:spPr>
                <a:xfrm>
                  <a:off x="2001446" y="590879"/>
                  <a:ext cx="601344" cy="35925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105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ar-IQ" sz="1050" kern="120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.</m:t>
                            </m:r>
                          </m:e>
                        </m:nary>
                      </m:oMath>
                    </m:oMathPara>
                  </a14:m>
                  <a:endParaRPr lang="en-US" sz="10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1446" y="590879"/>
                  <a:ext cx="601344" cy="359259"/>
                </a:xfrm>
                <a:prstGeom prst="rect">
                  <a:avLst/>
                </a:prstGeom>
                <a:blipFill>
                  <a:blip r:embed="rId9"/>
                  <a:stretch>
                    <a:fillRect l="-32787" t="-113924" r="-81148" b="-1594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2" name="Straight Connector 21"/>
          <p:cNvCxnSpPr/>
          <p:nvPr/>
        </p:nvCxnSpPr>
        <p:spPr>
          <a:xfrm flipH="1">
            <a:off x="3891969" y="5773699"/>
            <a:ext cx="483181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872670" y="5258413"/>
            <a:ext cx="0" cy="5152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5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09811"/>
              </p:ext>
            </p:extLst>
          </p:nvPr>
        </p:nvGraphicFramePr>
        <p:xfrm>
          <a:off x="668742" y="1419366"/>
          <a:ext cx="10795379" cy="435375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46105">
                  <a:extLst>
                    <a:ext uri="{9D8B030D-6E8A-4147-A177-3AD203B41FA5}">
                      <a16:colId xmlns:a16="http://schemas.microsoft.com/office/drawing/2014/main" val="3471715855"/>
                    </a:ext>
                  </a:extLst>
                </a:gridCol>
                <a:gridCol w="3085220">
                  <a:extLst>
                    <a:ext uri="{9D8B030D-6E8A-4147-A177-3AD203B41FA5}">
                      <a16:colId xmlns:a16="http://schemas.microsoft.com/office/drawing/2014/main" val="3257456394"/>
                    </a:ext>
                  </a:extLst>
                </a:gridCol>
                <a:gridCol w="1250295">
                  <a:extLst>
                    <a:ext uri="{9D8B030D-6E8A-4147-A177-3AD203B41FA5}">
                      <a16:colId xmlns:a16="http://schemas.microsoft.com/office/drawing/2014/main" val="2332157531"/>
                    </a:ext>
                  </a:extLst>
                </a:gridCol>
                <a:gridCol w="1146105">
                  <a:extLst>
                    <a:ext uri="{9D8B030D-6E8A-4147-A177-3AD203B41FA5}">
                      <a16:colId xmlns:a16="http://schemas.microsoft.com/office/drawing/2014/main" val="2756100475"/>
                    </a:ext>
                  </a:extLst>
                </a:gridCol>
                <a:gridCol w="833531">
                  <a:extLst>
                    <a:ext uri="{9D8B030D-6E8A-4147-A177-3AD203B41FA5}">
                      <a16:colId xmlns:a16="http://schemas.microsoft.com/office/drawing/2014/main" val="2171397351"/>
                    </a:ext>
                  </a:extLst>
                </a:gridCol>
                <a:gridCol w="1146105">
                  <a:extLst>
                    <a:ext uri="{9D8B030D-6E8A-4147-A177-3AD203B41FA5}">
                      <a16:colId xmlns:a16="http://schemas.microsoft.com/office/drawing/2014/main" val="2983839960"/>
                    </a:ext>
                  </a:extLst>
                </a:gridCol>
                <a:gridCol w="1041913">
                  <a:extLst>
                    <a:ext uri="{9D8B030D-6E8A-4147-A177-3AD203B41FA5}">
                      <a16:colId xmlns:a16="http://schemas.microsoft.com/office/drawing/2014/main" val="483216623"/>
                    </a:ext>
                  </a:extLst>
                </a:gridCol>
                <a:gridCol w="1146105">
                  <a:extLst>
                    <a:ext uri="{9D8B030D-6E8A-4147-A177-3AD203B41FA5}">
                      <a16:colId xmlns:a16="http://schemas.microsoft.com/office/drawing/2014/main" val="2518835100"/>
                    </a:ext>
                  </a:extLst>
                </a:gridCol>
              </a:tblGrid>
              <a:tr h="37002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offset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or 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0205701"/>
                  </a:ext>
                </a:extLst>
              </a:tr>
              <a:tr h="290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383574"/>
                  </a:ext>
                </a:extLst>
              </a:tr>
              <a:tr h="622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3585437"/>
                  </a:ext>
                </a:extLst>
              </a:tr>
              <a:tr h="622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0369825"/>
                  </a:ext>
                </a:extLst>
              </a:tr>
              <a:tr h="622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-Derivative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0.866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2265726"/>
                  </a:ext>
                </a:extLst>
              </a:tr>
              <a:tr h="622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Derivative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33397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8573" y="614149"/>
            <a:ext cx="84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Ans: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9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22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99082" y="1266271"/>
            <a:ext cx="8509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you for 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your listening</a:t>
            </a:r>
          </a:p>
          <a:p>
            <a:pPr algn="ctr"/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Any ?</a:t>
            </a:r>
          </a:p>
        </p:txBody>
      </p:sp>
    </p:spTree>
    <p:extLst>
      <p:ext uri="{BB962C8B-B14F-4D97-AF65-F5344CB8AC3E}">
        <p14:creationId xmlns:p14="http://schemas.microsoft.com/office/powerpoint/2010/main" val="34752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7353" y="261557"/>
            <a:ext cx="445884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Proportional-Integral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controller (PI)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36523" y="644631"/>
            <a:ext cx="102904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the name suggests, it is a combination of 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proportional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an 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controller. The output is equal to the summation of proportional and integral of the error signal. 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figure below shows the block diagram of proportional – integral controller.</a:t>
            </a:r>
            <a:endParaRPr lang="en-US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811743" y="1843472"/>
            <a:ext cx="2917625" cy="839030"/>
            <a:chOff x="0" y="-126696"/>
            <a:chExt cx="2189389" cy="406352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0"/>
              <a:ext cx="2189389" cy="279656"/>
              <a:chOff x="0" y="0"/>
              <a:chExt cx="2189389" cy="279656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1275406" y="206973"/>
                <a:ext cx="5400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168150" y="207589"/>
                <a:ext cx="5400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5"/>
                  <p:cNvSpPr txBox="1"/>
                  <p:nvPr/>
                </p:nvSpPr>
                <p:spPr>
                  <a:xfrm>
                    <a:off x="737019" y="100784"/>
                    <a:ext cx="522540" cy="178872"/>
                  </a:xfrm>
                  <a:prstGeom prst="rect">
                    <a:avLst/>
                  </a:prstGeom>
                  <a:noFill/>
                  <a:ln w="19050">
                    <a:solidFill>
                      <a:sysClr val="windowText" lastClr="000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7019" y="100784"/>
                    <a:ext cx="522540" cy="17887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4274" b="-9375"/>
                    </a:stretch>
                  </a:blipFill>
                  <a:ln w="19050">
                    <a:solidFill>
                      <a:sysClr val="windowText" lastClr="00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" name="TextBox 6"/>
              <p:cNvSpPr txBox="1"/>
              <p:nvPr/>
            </p:nvSpPr>
            <p:spPr>
              <a:xfrm>
                <a:off x="1739174" y="29334"/>
                <a:ext cx="450215" cy="178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P(s)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" name="TextBox 7"/>
              <p:cNvSpPr txBox="1"/>
              <p:nvPr/>
            </p:nvSpPr>
            <p:spPr>
              <a:xfrm>
                <a:off x="0" y="0"/>
                <a:ext cx="438150" cy="178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E(s)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785530" y="-126696"/>
                  <a:ext cx="360580" cy="1788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𝑃𝐼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530" y="-126696"/>
                  <a:ext cx="360580" cy="17887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Rectangle 21"/>
          <p:cNvSpPr/>
          <p:nvPr/>
        </p:nvSpPr>
        <p:spPr>
          <a:xfrm>
            <a:off x="701944" y="2794937"/>
            <a:ext cx="8169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let us analyze proportional and integral controller mathematically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5834" y="5996029"/>
                <a:ext cx="4781886" cy="711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…………(4)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34" y="5996029"/>
                <a:ext cx="4781886" cy="7117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44389" y="3123438"/>
                <a:ext cx="4812663" cy="711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0">
                          <a:latin typeface="Cambria Math" panose="02040503050406030204" pitchFamily="18" charset="0"/>
                        </a:rPr>
                        <m:t>           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…………(3)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89" y="3123438"/>
                <a:ext cx="4812663" cy="7117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44389" y="4830407"/>
                <a:ext cx="5404685" cy="13477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𝑔𝑎𝑖𝑛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𝑝𝑟𝑜𝑝𝑜𝑟𝑡𝑖𝑜𝑛𝑎𝑙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𝑐𝑜𝑛𝑡𝑟𝑜𝑙𝑙𝑒𝑟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b="0" i="1" dirty="0" smtClean="0">
                    <a:latin typeface="Cambria Math" panose="02040503050406030204" pitchFamily="18" charset="0"/>
                  </a:rPr>
                  <a:t>               I   is the  integral time of  the integral controller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 smtClean="0"/>
                  <a:t>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89" y="4830407"/>
                <a:ext cx="5404685" cy="1347741"/>
              </a:xfrm>
              <a:prstGeom prst="rect">
                <a:avLst/>
              </a:prstGeom>
              <a:blipFill>
                <a:blip r:embed="rId7"/>
                <a:stretch>
                  <a:fillRect l="-1580" r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H="1" flipV="1">
            <a:off x="1632394" y="3767426"/>
            <a:ext cx="204716" cy="513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330081" y="3722236"/>
            <a:ext cx="899776" cy="705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5218" y="4237525"/>
            <a:ext cx="185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Proportional part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68137" y="4227976"/>
            <a:ext cx="168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Integral part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02875" y="632129"/>
            <a:ext cx="386189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Taking Laplace transform of both sides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02875" y="1020825"/>
                <a:ext cx="3470565" cy="711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ℒ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75" y="1020825"/>
                <a:ext cx="3470565" cy="7117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02875" y="2002694"/>
                <a:ext cx="2776529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75" y="2002694"/>
                <a:ext cx="2776529" cy="6299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02875" y="3105235"/>
                <a:ext cx="2721450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75" y="3105235"/>
                <a:ext cx="2721450" cy="6202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02875" y="4322751"/>
                <a:ext cx="2218108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75" y="4322751"/>
                <a:ext cx="2218108" cy="6690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56869" y="5282729"/>
                <a:ext cx="2310120" cy="61279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]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69" y="5282729"/>
                <a:ext cx="2310120" cy="612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7120478" y="182046"/>
            <a:ext cx="4550492" cy="4550492"/>
            <a:chOff x="3178584" y="174523"/>
            <a:chExt cx="4550492" cy="455049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8584" y="174523"/>
              <a:ext cx="4550492" cy="4550492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3387058" y="3045607"/>
              <a:ext cx="707923" cy="383458"/>
              <a:chOff x="1386348" y="3215148"/>
              <a:chExt cx="707923" cy="383458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1386348" y="3215148"/>
                <a:ext cx="707923" cy="3834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" name="TextBox 39"/>
              <p:cNvSpPr txBox="1"/>
              <p:nvPr/>
            </p:nvSpPr>
            <p:spPr>
              <a:xfrm>
                <a:off x="1519082" y="3215148"/>
                <a:ext cx="4719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Kc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124476" y="3082543"/>
              <a:ext cx="707923" cy="383458"/>
              <a:chOff x="1386348" y="3215148"/>
              <a:chExt cx="707923" cy="38345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386348" y="3215148"/>
                <a:ext cx="707923" cy="3834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" name="TextBox 37"/>
              <p:cNvSpPr txBox="1"/>
              <p:nvPr/>
            </p:nvSpPr>
            <p:spPr>
              <a:xfrm>
                <a:off x="1519083" y="3215148"/>
                <a:ext cx="4424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211586" y="3647499"/>
            <a:ext cx="2656435" cy="2143593"/>
            <a:chOff x="3263070" y="3436674"/>
            <a:chExt cx="2656435" cy="2143593"/>
          </a:xfrm>
        </p:grpSpPr>
        <p:sp>
          <p:nvSpPr>
            <p:cNvPr id="22" name="Cloud Callout 21"/>
            <p:cNvSpPr/>
            <p:nvPr/>
          </p:nvSpPr>
          <p:spPr>
            <a:xfrm rot="1877320">
              <a:off x="3263070" y="3436674"/>
              <a:ext cx="2656435" cy="214359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24325" y="4050623"/>
              <a:ext cx="23436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Transfer function of Proportional -integral controller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04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2764" y="290573"/>
            <a:ext cx="195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669" y="818792"/>
            <a:ext cx="581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and parameters of the following controllers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7670" y="1621118"/>
                <a:ext cx="2421817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0" y="1621118"/>
                <a:ext cx="2421817" cy="520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7669" y="2441063"/>
                <a:ext cx="2096663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69" y="2441063"/>
                <a:ext cx="2096663" cy="519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7669" y="3306282"/>
                <a:ext cx="207967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69" y="3306282"/>
                <a:ext cx="2079672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2963" y="4170667"/>
                <a:ext cx="2046073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63" y="4170667"/>
                <a:ext cx="2046073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triped Right Arrow 8"/>
          <p:cNvSpPr/>
          <p:nvPr/>
        </p:nvSpPr>
        <p:spPr>
          <a:xfrm>
            <a:off x="3657601" y="1568933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66592" y="1606407"/>
                <a:ext cx="24261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592" y="1606407"/>
                <a:ext cx="2426177" cy="276999"/>
              </a:xfrm>
              <a:prstGeom prst="rect">
                <a:avLst/>
              </a:prstGeom>
              <a:blipFill>
                <a:blip r:embed="rId6"/>
                <a:stretch>
                  <a:fillRect l="-503" r="-251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triped Right Arrow 10"/>
          <p:cNvSpPr/>
          <p:nvPr/>
        </p:nvSpPr>
        <p:spPr>
          <a:xfrm>
            <a:off x="3657600" y="2469181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66591" y="2495917"/>
                <a:ext cx="24261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591" y="2495917"/>
                <a:ext cx="2426177" cy="276999"/>
              </a:xfrm>
              <a:prstGeom prst="rect">
                <a:avLst/>
              </a:prstGeom>
              <a:blipFill>
                <a:blip r:embed="rId7"/>
                <a:stretch>
                  <a:fillRect l="-503" r="-251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triped Right Arrow 12"/>
          <p:cNvSpPr/>
          <p:nvPr/>
        </p:nvSpPr>
        <p:spPr>
          <a:xfrm>
            <a:off x="3657600" y="3306282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66590" y="3399473"/>
                <a:ext cx="25309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590" y="3399473"/>
                <a:ext cx="2530949" cy="276999"/>
              </a:xfrm>
              <a:prstGeom prst="rect">
                <a:avLst/>
              </a:prstGeom>
              <a:blipFill>
                <a:blip r:embed="rId8"/>
                <a:stretch>
                  <a:fillRect l="-1928" r="-192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triped Right Arrow 15"/>
          <p:cNvSpPr/>
          <p:nvPr/>
        </p:nvSpPr>
        <p:spPr>
          <a:xfrm>
            <a:off x="3657600" y="4241558"/>
            <a:ext cx="1050877" cy="491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14204" y="4348718"/>
                <a:ext cx="25309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204" y="4348718"/>
                <a:ext cx="2530949" cy="276999"/>
              </a:xfrm>
              <a:prstGeom prst="rect">
                <a:avLst/>
              </a:prstGeom>
              <a:blipFill>
                <a:blip r:embed="rId9"/>
                <a:stretch>
                  <a:fillRect l="-1687" r="-1928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59642" y="288543"/>
                <a:ext cx="10694158" cy="1984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 </a:t>
                </a:r>
                <a:r>
                  <a:rPr lang="en-US" b="1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For the closed loop shown Fig.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below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Calculate the offset for unit step change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Repeat (1) for values of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I=2,  I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  and 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 =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0.5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Repeat (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1) taking Gc(s) = 0.5.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42" y="288543"/>
                <a:ext cx="10694158" cy="1984518"/>
              </a:xfrm>
              <a:prstGeom prst="rect">
                <a:avLst/>
              </a:prstGeom>
              <a:blipFill>
                <a:blip r:embed="rId2"/>
                <a:stretch>
                  <a:fillRect l="-456" t="-1534" b="-2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39148" y="910503"/>
            <a:ext cx="7652852" cy="2725115"/>
            <a:chOff x="2818503" y="1709841"/>
            <a:chExt cx="7652852" cy="2725115"/>
          </a:xfrm>
        </p:grpSpPr>
        <p:sp>
          <p:nvSpPr>
            <p:cNvPr id="5" name="Rectangle 4"/>
            <p:cNvSpPr/>
            <p:nvPr/>
          </p:nvSpPr>
          <p:spPr>
            <a:xfrm>
              <a:off x="4672667" y="2996050"/>
              <a:ext cx="1660537" cy="86969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9045877" y="3422111"/>
              <a:ext cx="788422" cy="268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34"/>
                <p:cNvSpPr txBox="1"/>
                <p:nvPr/>
              </p:nvSpPr>
              <p:spPr>
                <a:xfrm>
                  <a:off x="9496876" y="3106806"/>
                  <a:ext cx="9744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96876" y="3106806"/>
                  <a:ext cx="974479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40"/>
            <p:cNvSpPr txBox="1"/>
            <p:nvPr/>
          </p:nvSpPr>
          <p:spPr>
            <a:xfrm>
              <a:off x="3541116" y="3047922"/>
              <a:ext cx="361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195781" y="3151658"/>
              <a:ext cx="820927" cy="6960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61"/>
                <p:cNvSpPr txBox="1"/>
                <p:nvPr/>
              </p:nvSpPr>
              <p:spPr>
                <a:xfrm>
                  <a:off x="7024155" y="3117623"/>
                  <a:ext cx="995736" cy="617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4155" y="3117623"/>
                  <a:ext cx="995736" cy="61734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/>
            <p:nvPr/>
          </p:nvCxnSpPr>
          <p:spPr>
            <a:xfrm flipV="1">
              <a:off x="6348671" y="3460328"/>
              <a:ext cx="8471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3682700" y="3125780"/>
              <a:ext cx="716458" cy="669096"/>
              <a:chOff x="614168" y="618210"/>
              <a:chExt cx="379095" cy="29541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46754" y="618210"/>
                <a:ext cx="313922" cy="29541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52"/>
                  <p:cNvSpPr txBox="1"/>
                  <p:nvPr/>
                </p:nvSpPr>
                <p:spPr>
                  <a:xfrm>
                    <a:off x="614168" y="640017"/>
                    <a:ext cx="379095" cy="221749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1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1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11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2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4168" y="640017"/>
                    <a:ext cx="379095" cy="22174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41026" t="-115854" r="-85470" b="-1609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Rectangle 12"/>
            <p:cNvSpPr/>
            <p:nvPr/>
          </p:nvSpPr>
          <p:spPr>
            <a:xfrm>
              <a:off x="3744285" y="368806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3027538" y="3460328"/>
              <a:ext cx="7167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36"/>
                <p:cNvSpPr txBox="1"/>
                <p:nvPr/>
              </p:nvSpPr>
              <p:spPr>
                <a:xfrm>
                  <a:off x="5785953" y="1965028"/>
                  <a:ext cx="7327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a14:m>
                  <a:r>
                    <a:rPr lang="en-US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i</a:t>
                  </a:r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5953" y="1965028"/>
                  <a:ext cx="732776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Elbow Connector 15"/>
            <p:cNvCxnSpPr/>
            <p:nvPr/>
          </p:nvCxnSpPr>
          <p:spPr>
            <a:xfrm>
              <a:off x="8520081" y="2233222"/>
              <a:ext cx="234917" cy="869694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7135890" y="1709841"/>
                  <a:ext cx="1389185" cy="96480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5890" y="1709841"/>
                  <a:ext cx="1389185" cy="96480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6419143" y="2233222"/>
              <a:ext cx="7167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4"/>
                <p:cNvSpPr txBox="1"/>
                <p:nvPr/>
              </p:nvSpPr>
              <p:spPr>
                <a:xfrm>
                  <a:off x="4683165" y="3024894"/>
                  <a:ext cx="1634642" cy="52046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3165" y="3024894"/>
                  <a:ext cx="1634642" cy="52046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818503" y="3024894"/>
                  <a:ext cx="4638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a14:m>
                  <a:r>
                    <a:rPr lang="en-US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sp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8503" y="3024894"/>
                  <a:ext cx="463845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967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" name="Group 20"/>
            <p:cNvGrpSpPr/>
            <p:nvPr/>
          </p:nvGrpSpPr>
          <p:grpSpPr>
            <a:xfrm>
              <a:off x="8366135" y="3079150"/>
              <a:ext cx="716458" cy="669095"/>
              <a:chOff x="2392460" y="610096"/>
              <a:chExt cx="379095" cy="295412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425466" y="610096"/>
                <a:ext cx="313922" cy="29541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39"/>
                  <p:cNvSpPr txBox="1"/>
                  <p:nvPr/>
                </p:nvSpPr>
                <p:spPr>
                  <a:xfrm>
                    <a:off x="2392460" y="657022"/>
                    <a:ext cx="379095" cy="21354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05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05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105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92460" y="657022"/>
                    <a:ext cx="379095" cy="21354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36752" t="-113924" r="-82906" b="-15949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2" name="Straight Connector 21"/>
            <p:cNvCxnSpPr/>
            <p:nvPr/>
          </p:nvCxnSpPr>
          <p:spPr>
            <a:xfrm flipH="1" flipV="1">
              <a:off x="4099050" y="4431956"/>
              <a:ext cx="521208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311130" y="3413697"/>
              <a:ext cx="0" cy="10182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 flipV="1">
              <a:off x="3726529" y="4114916"/>
              <a:ext cx="640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337571" y="3426299"/>
              <a:ext cx="305917" cy="1565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8050363" y="3442609"/>
              <a:ext cx="3683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418000" y="2506013"/>
            <a:ext cx="99257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6345" y="2905974"/>
            <a:ext cx="3912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(1).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change occurs in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(load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therefore, the problem is regulator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36345" y="3758400"/>
                <a:ext cx="6096000" cy="28235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PI controller    I=4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sub>
                    </m:sSub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0.5</a:t>
                </a:r>
                <a:endParaRPr lang="en-US" sz="1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𝑠𝑝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T=2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=2</a:t>
                </a:r>
                <a:endParaRPr lang="en-US" sz="16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45" y="3758400"/>
                <a:ext cx="6096000" cy="2823530"/>
              </a:xfrm>
              <a:prstGeom prst="rect">
                <a:avLst/>
              </a:prstGeom>
              <a:blipFill>
                <a:blip r:embed="rId13"/>
                <a:stretch>
                  <a:fillRect l="-800" t="-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8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2942" y="177679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(2).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66348" y="514983"/>
                <a:ext cx="3034420" cy="390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PI controller   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I=2  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sub>
                    </m:sSub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0.5</a:t>
                </a:r>
                <a:endParaRPr lang="en-US" sz="16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8" y="514983"/>
                <a:ext cx="3034420" cy="390684"/>
              </a:xfrm>
              <a:prstGeom prst="rect">
                <a:avLst/>
              </a:prstGeom>
              <a:blipFill>
                <a:blip r:embed="rId2"/>
                <a:stretch>
                  <a:fillRect l="-1807" t="-3077" r="-1004" b="-2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2942" y="829865"/>
                <a:ext cx="6157327" cy="1028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𝑠𝑝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42" y="829865"/>
                <a:ext cx="6157327" cy="10285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2942" y="1985366"/>
                <a:ext cx="56214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 →</m:t>
                      </m:r>
                      <m:r>
                        <a:rPr lang="en-US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414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,         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en-US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414</m:t>
                      </m:r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42" y="1985366"/>
                <a:ext cx="562147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2942" y="2481648"/>
                <a:ext cx="5123839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𝑂𝑓𝑓𝑠𝑒𝑡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42" y="2481648"/>
                <a:ext cx="5123839" cy="6202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7185" y="3370281"/>
                <a:ext cx="3034420" cy="390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PI controller   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I=1  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sub>
                    </m:sSub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0.5</a:t>
                </a:r>
                <a:endParaRPr lang="en-US" sz="16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85" y="3370281"/>
                <a:ext cx="3034420" cy="390684"/>
              </a:xfrm>
              <a:prstGeom prst="rect">
                <a:avLst/>
              </a:prstGeom>
              <a:blipFill>
                <a:blip r:embed="rId6"/>
                <a:stretch>
                  <a:fillRect l="-1606" t="-4688" r="-1205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2942" y="3760965"/>
                <a:ext cx="6096000" cy="2402389"/>
              </a:xfrm>
              <a:prstGeom prst="rect">
                <a:avLst/>
              </a:prstGeom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𝑠𝑝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T=1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=1</a:t>
                </a:r>
                <a:endParaRPr lang="en-US" sz="16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42" y="3760965"/>
                <a:ext cx="6096000" cy="2402389"/>
              </a:xfrm>
              <a:prstGeom prst="rect">
                <a:avLst/>
              </a:prstGeom>
              <a:blipFill>
                <a:blip r:embed="rId7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5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14120" y="232376"/>
                <a:ext cx="7515092" cy="2903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PI controller    I=0.5  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sub>
                    </m:sSub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0.5</a:t>
                </a:r>
                <a:endParaRPr lang="en-US" sz="1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𝑠𝑝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T=0.707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=0.707</a:t>
                </a:r>
                <a:endParaRPr lang="en-US" sz="16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𝑂𝑓𝑓𝑠𝑒𝑡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20" y="232376"/>
                <a:ext cx="7515092" cy="2903102"/>
              </a:xfrm>
              <a:prstGeom prst="rect">
                <a:avLst/>
              </a:prstGeom>
              <a:blipFill>
                <a:blip r:embed="rId2"/>
                <a:stretch>
                  <a:fillRect l="-730" t="-1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4120" y="3460325"/>
                <a:ext cx="3790077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3.  Proportional controller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sub>
                    </m:sSub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0.5</a:t>
                </a:r>
                <a:endParaRPr lang="en-US" sz="16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20" y="3460325"/>
                <a:ext cx="3790077" cy="374077"/>
              </a:xfrm>
              <a:prstGeom prst="rect">
                <a:avLst/>
              </a:prstGeom>
              <a:blipFill>
                <a:blip r:embed="rId3"/>
                <a:stretch>
                  <a:fillRect l="-1447" t="-9836" r="-64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4050920"/>
                <a:ext cx="191783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50920"/>
                <a:ext cx="191783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1290" y="4306162"/>
                <a:ext cx="4572021" cy="1028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𝑠𝑝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90" y="4306162"/>
                <a:ext cx="4572021" cy="10285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1290" y="5583129"/>
                <a:ext cx="4797852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𝑂𝑓𝑓𝑠𝑒𝑡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90" y="5583129"/>
                <a:ext cx="4797852" cy="7087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5"/>
              <p:cNvSpPr txBox="1"/>
              <p:nvPr/>
            </p:nvSpPr>
            <p:spPr>
              <a:xfrm>
                <a:off x="414120" y="5289327"/>
                <a:ext cx="8533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20" y="5289327"/>
                <a:ext cx="853311" cy="307777"/>
              </a:xfrm>
              <a:prstGeom prst="rect">
                <a:avLst/>
              </a:prstGeom>
              <a:blipFill>
                <a:blip r:embed="rId7"/>
                <a:stretch>
                  <a:fillRect l="-4286" r="-7143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4863311" y="3627282"/>
            <a:ext cx="7041552" cy="2558158"/>
            <a:chOff x="4863311" y="3627282"/>
            <a:chExt cx="7041552" cy="2558158"/>
          </a:xfrm>
        </p:grpSpPr>
        <p:sp>
          <p:nvSpPr>
            <p:cNvPr id="11" name="Rectangle 10"/>
            <p:cNvSpPr/>
            <p:nvPr/>
          </p:nvSpPr>
          <p:spPr>
            <a:xfrm>
              <a:off x="6691282" y="4974325"/>
              <a:ext cx="1038948" cy="3965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34"/>
                <p:cNvSpPr txBox="1"/>
                <p:nvPr/>
              </p:nvSpPr>
              <p:spPr>
                <a:xfrm>
                  <a:off x="10930384" y="4740990"/>
                  <a:ext cx="9744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0384" y="4740990"/>
                  <a:ext cx="974479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40"/>
            <p:cNvSpPr txBox="1"/>
            <p:nvPr/>
          </p:nvSpPr>
          <p:spPr>
            <a:xfrm>
              <a:off x="5585924" y="4798406"/>
              <a:ext cx="361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99257" y="4820437"/>
              <a:ext cx="820927" cy="6960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61"/>
                <p:cNvSpPr txBox="1"/>
                <p:nvPr/>
              </p:nvSpPr>
              <p:spPr>
                <a:xfrm>
                  <a:off x="8456817" y="4797129"/>
                  <a:ext cx="995736" cy="617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6817" y="4797129"/>
                  <a:ext cx="995736" cy="61734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>
            <a:xfrm flipV="1">
              <a:off x="7716423" y="5141581"/>
              <a:ext cx="8471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5727508" y="4876264"/>
              <a:ext cx="716458" cy="669096"/>
              <a:chOff x="614168" y="618210"/>
              <a:chExt cx="379095" cy="295412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646754" y="618210"/>
                <a:ext cx="313922" cy="29541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52"/>
                  <p:cNvSpPr txBox="1"/>
                  <p:nvPr/>
                </p:nvSpPr>
                <p:spPr>
                  <a:xfrm>
                    <a:off x="614168" y="640017"/>
                    <a:ext cx="379095" cy="221749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1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10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11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2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4168" y="640017"/>
                    <a:ext cx="379095" cy="22174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41026" t="-115854" r="-85470" b="-1609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9" name="Rectangle 18"/>
            <p:cNvSpPr/>
            <p:nvPr/>
          </p:nvSpPr>
          <p:spPr>
            <a:xfrm>
              <a:off x="5789093" y="5438552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5072346" y="5210812"/>
              <a:ext cx="7167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36"/>
                <p:cNvSpPr txBox="1"/>
                <p:nvPr/>
              </p:nvSpPr>
              <p:spPr>
                <a:xfrm>
                  <a:off x="7060522" y="3827588"/>
                  <a:ext cx="7327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a14:m>
                  <a:r>
                    <a:rPr lang="en-US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i</a:t>
                  </a:r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522" y="3827588"/>
                  <a:ext cx="732776" cy="369332"/>
                </a:xfrm>
                <a:prstGeom prst="rect">
                  <a:avLst/>
                </a:prstGeom>
                <a:blipFill>
                  <a:blip r:embed="rId11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Elbow Connector 21"/>
            <p:cNvCxnSpPr/>
            <p:nvPr/>
          </p:nvCxnSpPr>
          <p:spPr>
            <a:xfrm>
              <a:off x="9864741" y="3900178"/>
              <a:ext cx="234917" cy="869694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8491148" y="3627282"/>
                  <a:ext cx="1389185" cy="75338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1148" y="3627282"/>
                  <a:ext cx="1389185" cy="75338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/>
            <p:cNvCxnSpPr/>
            <p:nvPr/>
          </p:nvCxnSpPr>
          <p:spPr>
            <a:xfrm>
              <a:off x="7774401" y="4004986"/>
              <a:ext cx="7167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4"/>
                <p:cNvSpPr txBox="1"/>
                <p:nvPr/>
              </p:nvSpPr>
              <p:spPr>
                <a:xfrm>
                  <a:off x="6761331" y="5012328"/>
                  <a:ext cx="81279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5</m:t>
                        </m:r>
                      </m:oMath>
                    </m:oMathPara>
                  </a14:m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1331" y="5012328"/>
                  <a:ext cx="812792" cy="276999"/>
                </a:xfrm>
                <a:prstGeom prst="rect">
                  <a:avLst/>
                </a:prstGeom>
                <a:blipFill>
                  <a:blip r:embed="rId13"/>
                  <a:stretch>
                    <a:fillRect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4863311" y="4775378"/>
                  <a:ext cx="4638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a14:m>
                  <a:r>
                    <a:rPr lang="en-US" kern="1200" baseline="-25000" dirty="0" err="1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sp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3311" y="4775378"/>
                  <a:ext cx="463845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967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" name="Group 26"/>
            <p:cNvGrpSpPr/>
            <p:nvPr/>
          </p:nvGrpSpPr>
          <p:grpSpPr>
            <a:xfrm>
              <a:off x="9697682" y="4794816"/>
              <a:ext cx="910878" cy="669095"/>
              <a:chOff x="2392460" y="610096"/>
              <a:chExt cx="379095" cy="295412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2425466" y="610096"/>
                <a:ext cx="313922" cy="29541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9"/>
                  <p:cNvSpPr txBox="1"/>
                  <p:nvPr/>
                </p:nvSpPr>
                <p:spPr>
                  <a:xfrm>
                    <a:off x="2392460" y="657022"/>
                    <a:ext cx="379095" cy="21354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05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1050" kern="120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</m:e>
                          </m:nary>
                        </m:oMath>
                      </m:oMathPara>
                    </a14:m>
                    <a:endParaRPr lang="en-US" sz="105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92460" y="657022"/>
                    <a:ext cx="379095" cy="21354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36752" t="-113924" r="-82906" b="-15949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8" name="Straight Connector 27"/>
            <p:cNvCxnSpPr/>
            <p:nvPr/>
          </p:nvCxnSpPr>
          <p:spPr>
            <a:xfrm flipH="1" flipV="1">
              <a:off x="6077973" y="6169350"/>
              <a:ext cx="4611579" cy="3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0690553" y="5151091"/>
              <a:ext cx="0" cy="10182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5771337" y="5865400"/>
              <a:ext cx="640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382379" y="5176783"/>
              <a:ext cx="3059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9420184" y="5099099"/>
              <a:ext cx="3683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0560886" y="5141581"/>
              <a:ext cx="9331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19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628100"/>
              </p:ext>
            </p:extLst>
          </p:nvPr>
        </p:nvGraphicFramePr>
        <p:xfrm>
          <a:off x="344986" y="194627"/>
          <a:ext cx="7773798" cy="4177205"/>
        </p:xfrm>
        <a:graphic>
          <a:graphicData uri="http://schemas.openxmlformats.org/drawingml/2006/table">
            <a:tbl>
              <a:tblPr firstRow="1" firstCol="1" bandRow="1"/>
              <a:tblGrid>
                <a:gridCol w="825315">
                  <a:extLst>
                    <a:ext uri="{9D8B030D-6E8A-4147-A177-3AD203B41FA5}">
                      <a16:colId xmlns:a16="http://schemas.microsoft.com/office/drawing/2014/main" val="334650863"/>
                    </a:ext>
                  </a:extLst>
                </a:gridCol>
                <a:gridCol w="2221680">
                  <a:extLst>
                    <a:ext uri="{9D8B030D-6E8A-4147-A177-3AD203B41FA5}">
                      <a16:colId xmlns:a16="http://schemas.microsoft.com/office/drawing/2014/main" val="1646868088"/>
                    </a:ext>
                  </a:extLst>
                </a:gridCol>
                <a:gridCol w="900343">
                  <a:extLst>
                    <a:ext uri="{9D8B030D-6E8A-4147-A177-3AD203B41FA5}">
                      <a16:colId xmlns:a16="http://schemas.microsoft.com/office/drawing/2014/main" val="539202955"/>
                    </a:ext>
                  </a:extLst>
                </a:gridCol>
                <a:gridCol w="825315">
                  <a:extLst>
                    <a:ext uri="{9D8B030D-6E8A-4147-A177-3AD203B41FA5}">
                      <a16:colId xmlns:a16="http://schemas.microsoft.com/office/drawing/2014/main" val="2806705840"/>
                    </a:ext>
                  </a:extLst>
                </a:gridCol>
                <a:gridCol w="600229">
                  <a:extLst>
                    <a:ext uri="{9D8B030D-6E8A-4147-A177-3AD203B41FA5}">
                      <a16:colId xmlns:a16="http://schemas.microsoft.com/office/drawing/2014/main" val="2473460044"/>
                    </a:ext>
                  </a:extLst>
                </a:gridCol>
                <a:gridCol w="825315">
                  <a:extLst>
                    <a:ext uri="{9D8B030D-6E8A-4147-A177-3AD203B41FA5}">
                      <a16:colId xmlns:a16="http://schemas.microsoft.com/office/drawing/2014/main" val="3026935931"/>
                    </a:ext>
                  </a:extLst>
                </a:gridCol>
                <a:gridCol w="750286">
                  <a:extLst>
                    <a:ext uri="{9D8B030D-6E8A-4147-A177-3AD203B41FA5}">
                      <a16:colId xmlns:a16="http://schemas.microsoft.com/office/drawing/2014/main" val="2974374684"/>
                    </a:ext>
                  </a:extLst>
                </a:gridCol>
                <a:gridCol w="825315">
                  <a:extLst>
                    <a:ext uri="{9D8B030D-6E8A-4147-A177-3AD203B41FA5}">
                      <a16:colId xmlns:a16="http://schemas.microsoft.com/office/drawing/2014/main" val="2273392635"/>
                    </a:ext>
                  </a:extLst>
                </a:gridCol>
              </a:tblGrid>
              <a:tr h="40971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offset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or 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709613"/>
                  </a:ext>
                </a:extLst>
              </a:tr>
              <a:tr h="321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024769"/>
                  </a:ext>
                </a:extLst>
              </a:tr>
              <a:tr h="689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32642"/>
                  </a:ext>
                </a:extLst>
              </a:tr>
              <a:tr h="689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integral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4131885"/>
                  </a:ext>
                </a:extLst>
              </a:tr>
              <a:tr h="689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integral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5144143"/>
                  </a:ext>
                </a:extLst>
              </a:tr>
              <a:tr h="689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integral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1904740"/>
                  </a:ext>
                </a:extLst>
              </a:tr>
              <a:tr h="689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Proportional integral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70453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60562" y="4558942"/>
                <a:ext cx="11093237" cy="1984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We noticed that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1- PI controller eliminates the offset.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2- Both Time constant (T) and damping coefficient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are direct proportion to the value of  (I)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𝑎𝑛𝑑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</m:oMath>
                </a14:m>
                <a:endPara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 Increasing the value of I will slow the response.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Increasing the value of I will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increase the value of damping coefficient and make the system more stable.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62" y="4558942"/>
                <a:ext cx="11093237" cy="1984518"/>
              </a:xfrm>
              <a:prstGeom prst="rect">
                <a:avLst/>
              </a:prstGeom>
              <a:blipFill>
                <a:blip r:embed="rId2"/>
                <a:stretch>
                  <a:fillRect l="-495" t="-1846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343433"/>
              </p:ext>
            </p:extLst>
          </p:nvPr>
        </p:nvGraphicFramePr>
        <p:xfrm>
          <a:off x="8441955" y="3928993"/>
          <a:ext cx="3234520" cy="105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260">
                  <a:extLst>
                    <a:ext uri="{9D8B030D-6E8A-4147-A177-3AD203B41FA5}">
                      <a16:colId xmlns:a16="http://schemas.microsoft.com/office/drawing/2014/main" val="2510377647"/>
                    </a:ext>
                  </a:extLst>
                </a:gridCol>
                <a:gridCol w="1617260">
                  <a:extLst>
                    <a:ext uri="{9D8B030D-6E8A-4147-A177-3AD203B41FA5}">
                      <a16:colId xmlns:a16="http://schemas.microsoft.com/office/drawing/2014/main" val="4167587657"/>
                    </a:ext>
                  </a:extLst>
                </a:gridCol>
              </a:tblGrid>
              <a:tr h="410312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34055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r>
                        <a:rPr lang="en-US" dirty="0" smtClean="0"/>
                        <a:t>No offset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 the response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74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1044</Words>
  <Application>Microsoft Office PowerPoint</Application>
  <PresentationFormat>Widescreen</PresentationFormat>
  <Paragraphs>427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harith</dc:creator>
  <cp:lastModifiedBy>harith</cp:lastModifiedBy>
  <cp:revision>178</cp:revision>
  <dcterms:created xsi:type="dcterms:W3CDTF">2020-05-10T21:57:25Z</dcterms:created>
  <dcterms:modified xsi:type="dcterms:W3CDTF">2020-05-22T18:30:17Z</dcterms:modified>
</cp:coreProperties>
</file>